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15"/>
  </p:handoutMasterIdLst>
  <p:sldIdLst>
    <p:sldId id="269" r:id="rId3"/>
    <p:sldId id="280" r:id="rId4"/>
    <p:sldId id="268" r:id="rId5"/>
    <p:sldId id="271" r:id="rId6"/>
    <p:sldId id="272" r:id="rId7"/>
    <p:sldId id="273" r:id="rId8"/>
    <p:sldId id="274" r:id="rId9"/>
    <p:sldId id="275" r:id="rId10"/>
    <p:sldId id="278" r:id="rId11"/>
    <p:sldId id="270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7CF09"/>
    <a:srgbClr val="5E1D10"/>
    <a:srgbClr val="4D4D4D"/>
    <a:srgbClr val="B0AC00"/>
    <a:srgbClr val="D5E1E7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7" autoAdjust="0"/>
    <p:restoredTop sz="94660"/>
  </p:normalViewPr>
  <p:slideViewPr>
    <p:cSldViewPr>
      <p:cViewPr varScale="1">
        <p:scale>
          <a:sx n="96" d="100"/>
          <a:sy n="96" d="100"/>
        </p:scale>
        <p:origin x="-112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ebly-file/9/3/4/5/9345192/wc_rubric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/" TargetMode="External"/><Relationship Id="rId2" Type="http://schemas.openxmlformats.org/officeDocument/2006/relationships/hyperlink" Target="http://wanderingbooknut.weebly.com/uploads/9/3/4/5/9345192/wc_rubric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Holding Students Accountable</a:t>
            </a:r>
            <a:endParaRPr lang="en-US" sz="3200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 “cut and paste”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Maintain a grade book to keep students on track. (Our teachers include my grades in their final project grade.)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turn in their completed </a:t>
            </a:r>
            <a:br>
              <a:rPr lang="en-US" dirty="0" smtClean="0"/>
            </a:br>
            <a:r>
              <a:rPr lang="en-US" dirty="0" smtClean="0"/>
              <a:t>works cited list to you online, so that you</a:t>
            </a:r>
            <a:br>
              <a:rPr lang="en-US" dirty="0" smtClean="0"/>
            </a:br>
            <a:r>
              <a:rPr lang="en-US" dirty="0" smtClean="0"/>
              <a:t>can use your word processing program</a:t>
            </a:r>
            <a:br>
              <a:rPr lang="en-US" dirty="0" smtClean="0"/>
            </a:br>
            <a:r>
              <a:rPr lang="en-US" dirty="0" smtClean="0"/>
              <a:t>to make corrections more easily.</a:t>
            </a:r>
          </a:p>
          <a:p>
            <a:endParaRPr lang="en-US" dirty="0" smtClean="0"/>
          </a:p>
          <a:p>
            <a:r>
              <a:rPr lang="en-US" dirty="0" smtClean="0"/>
              <a:t>Give a final grade on the completed works cited list.</a:t>
            </a:r>
            <a:br>
              <a:rPr lang="en-US" dirty="0" smtClean="0"/>
            </a:br>
            <a:r>
              <a:rPr lang="en-US" dirty="0" smtClean="0"/>
              <a:t>Feel free to use my works cited rubric which grades on a percentage basis. Notice that the </a:t>
            </a:r>
            <a:r>
              <a:rPr lang="en-US" dirty="0" smtClean="0">
                <a:hlinkClick r:id="rId2"/>
              </a:rPr>
              <a:t>Works Cited Rubric</a:t>
            </a:r>
            <a:r>
              <a:rPr lang="en-US" dirty="0" smtClean="0"/>
              <a:t> puts more emphasis on the quality of the resources used than on the positioning of</a:t>
            </a:r>
            <a:br>
              <a:rPr lang="en-US" dirty="0" smtClean="0"/>
            </a:br>
            <a:r>
              <a:rPr lang="en-US" dirty="0" smtClean="0"/>
              <a:t>commas, quotes etc.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Intimidating?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6553200" cy="2971800"/>
          </a:xfrm>
        </p:spPr>
        <p:txBody>
          <a:bodyPr/>
          <a:lstStyle/>
          <a:p>
            <a:r>
              <a:rPr lang="en-US" dirty="0" smtClean="0"/>
              <a:t>I won’t try to fool you.  It is WORK!  But…the pay-off is worth the effort.  As students progress through the grades, it will become easier for them. </a:t>
            </a:r>
          </a:p>
          <a:p>
            <a:endParaRPr lang="en-US" dirty="0" smtClean="0"/>
          </a:p>
          <a:p>
            <a:r>
              <a:rPr lang="en-US" dirty="0" smtClean="0"/>
              <a:t>…And hopefully they will not be quite so “gob-smacked” when they get into a college class that demands scholarly research skills.</a:t>
            </a:r>
            <a:endParaRPr lang="en-US" dirty="0"/>
          </a:p>
        </p:txBody>
      </p:sp>
      <p:pic>
        <p:nvPicPr>
          <p:cNvPr id="4" name="Picture 3" descr="GobSmack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57200"/>
            <a:ext cx="111879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show outlines the process I use with</a:t>
            </a:r>
            <a:br>
              <a:rPr lang="en-US" dirty="0" smtClean="0"/>
            </a:br>
            <a:r>
              <a:rPr lang="en-US" i="1" u="sng" dirty="0" smtClean="0"/>
              <a:t>high school students</a:t>
            </a:r>
            <a:r>
              <a:rPr lang="en-US" dirty="0" smtClean="0"/>
              <a:t>.  It obviously must be adapted for use at younger grades.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Perfect World…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0"/>
            <a:ext cx="4800600" cy="3657600"/>
          </a:xfrm>
        </p:spPr>
        <p:txBody>
          <a:bodyPr/>
          <a:lstStyle/>
          <a:p>
            <a:r>
              <a:rPr lang="en-US" dirty="0" smtClean="0"/>
              <a:t>Teachers and librarian would present information and </a:t>
            </a:r>
            <a:r>
              <a:rPr lang="en-US" dirty="0" smtClean="0"/>
              <a:t>expectations. Students </a:t>
            </a:r>
            <a:r>
              <a:rPr lang="en-US" dirty="0" smtClean="0"/>
              <a:t>would shout “Hallelujah!”, thank us for our wisdom, and immediately internalize and act on that great wisdom. 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Yeah right...</a:t>
            </a:r>
            <a:endParaRPr lang="en-US" dirty="0"/>
          </a:p>
        </p:txBody>
      </p:sp>
      <p:pic>
        <p:nvPicPr>
          <p:cNvPr id="4" name="Picture 3" descr="Happy 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13589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</a:t>
            </a:r>
            <a:endParaRPr lang="en-US" dirty="0"/>
          </a:p>
        </p:txBody>
      </p:sp>
      <p:pic>
        <p:nvPicPr>
          <p:cNvPr id="4" name="Content Placeholder 3" descr="Bored Stud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9939" y="2209800"/>
            <a:ext cx="3054943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6553200" cy="838200"/>
          </a:xfrm>
        </p:spPr>
        <p:txBody>
          <a:bodyPr/>
          <a:lstStyle/>
          <a:p>
            <a:pPr algn="ctr"/>
            <a:r>
              <a:rPr lang="en-US" sz="3600" dirty="0" smtClean="0"/>
              <a:t>Steps to Accountability</a:t>
            </a:r>
            <a:r>
              <a:rPr lang="en-US" sz="3600" dirty="0" smtClean="0">
                <a:solidFill>
                  <a:srgbClr val="FFCC66"/>
                </a:solidFill>
              </a:rPr>
              <a:t>*</a:t>
            </a:r>
            <a:endParaRPr lang="en-US" sz="36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6553200" cy="3276600"/>
          </a:xfrm>
        </p:spPr>
        <p:txBody>
          <a:bodyPr/>
          <a:lstStyle/>
          <a:p>
            <a:r>
              <a:rPr lang="en-US" dirty="0" smtClean="0"/>
              <a:t>Choose a citation format and program. (If possible, make it consistent throughout the district)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Teach students the “whys and </a:t>
            </a:r>
            <a:r>
              <a:rPr lang="en-US" dirty="0" err="1" smtClean="0"/>
              <a:t>hows</a:t>
            </a:r>
            <a:r>
              <a:rPr lang="en-US" dirty="0" smtClean="0"/>
              <a:t>” of evaluating and citing.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Emphasize the need for reading and citing a variety of media, and for evaluating sources before using them. This </a:t>
            </a:r>
            <a:r>
              <a:rPr lang="en-US" dirty="0" smtClean="0">
                <a:hlinkClick r:id="rId2"/>
              </a:rPr>
              <a:t>Works Cited Rubric</a:t>
            </a:r>
            <a:r>
              <a:rPr lang="en-US" dirty="0" smtClean="0"/>
              <a:t> will be</a:t>
            </a:r>
            <a:br>
              <a:rPr lang="en-US" dirty="0" smtClean="0"/>
            </a:br>
            <a:r>
              <a:rPr lang="en-US" dirty="0" smtClean="0"/>
              <a:t>helpful.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51816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C66"/>
                </a:solidFill>
              </a:rPr>
              <a:t>*  For convenience sake, I will reference </a:t>
            </a:r>
            <a:r>
              <a:rPr lang="en-US" dirty="0" err="1" smtClean="0">
                <a:solidFill>
                  <a:srgbClr val="FFCC66"/>
                </a:solidFill>
                <a:hlinkClick r:id="rId3"/>
              </a:rPr>
              <a:t>EasyBib</a:t>
            </a:r>
            <a:r>
              <a:rPr lang="en-US" dirty="0" smtClean="0">
                <a:solidFill>
                  <a:srgbClr val="FFCC66"/>
                </a:solidFill>
                <a:hlinkClick r:id="rId3"/>
              </a:rPr>
              <a:t> </a:t>
            </a:r>
            <a:r>
              <a:rPr lang="en-US" dirty="0" smtClean="0">
                <a:solidFill>
                  <a:srgbClr val="FFCC66"/>
                </a:solidFill>
              </a:rPr>
              <a:t>in my examples.  It is the program I am most familiar with – but there are many other choices available to you.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553200" cy="838200"/>
          </a:xfrm>
        </p:spPr>
        <p:txBody>
          <a:bodyPr/>
          <a:lstStyle/>
          <a:p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instruction into chunks according to type of media. (Encyclopedias, Reference Books, Books, Databases,  and finally … Websites and more.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Demonstrate each major type of resource you want students to use.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Limit students to </a:t>
            </a:r>
            <a:r>
              <a:rPr lang="en-US" dirty="0" smtClean="0"/>
              <a:t>working with ONE </a:t>
            </a:r>
            <a:r>
              <a:rPr lang="en-US" dirty="0" smtClean="0"/>
              <a:t>major type of resource per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553200" cy="838200"/>
          </a:xfrm>
        </p:spPr>
        <p:txBody>
          <a:bodyPr/>
          <a:lstStyle/>
          <a:p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6553200" cy="4343400"/>
          </a:xfrm>
        </p:spPr>
        <p:txBody>
          <a:bodyPr/>
          <a:lstStyle/>
          <a:p>
            <a:r>
              <a:rPr lang="en-US" dirty="0" smtClean="0"/>
              <a:t>Students complete the </a:t>
            </a:r>
            <a:r>
              <a:rPr lang="en-US" dirty="0" err="1" smtClean="0"/>
              <a:t>EasyBib</a:t>
            </a:r>
            <a:r>
              <a:rPr lang="en-US" dirty="0" smtClean="0"/>
              <a:t> form.  They then print  and hand in the detailed, editing page for their source(s) at the end of each period.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4" descr="EasyBibEd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692527"/>
            <a:ext cx="3962400" cy="4165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553200" cy="838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Teacher and/or Librarian correct the editing page.  Do NOT provide the right answer – simply indicate where the student has gone wrong, and </a:t>
            </a:r>
            <a:br>
              <a:rPr lang="en-US" dirty="0" smtClean="0"/>
            </a:br>
            <a:r>
              <a:rPr lang="en-US" dirty="0" smtClean="0"/>
              <a:t>suggest they see you </a:t>
            </a:r>
            <a:r>
              <a:rPr lang="en-US" dirty="0" err="1" smtClean="0"/>
              <a:t>asap</a:t>
            </a:r>
            <a:r>
              <a:rPr lang="en-US" dirty="0" smtClean="0"/>
              <a:t>.  Where appropriate, be sure to indicate if the source is credible.  If it is not, they must throw out that source and find another.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Grade each citation. I use a point system</a:t>
            </a:r>
            <a:br>
              <a:rPr lang="en-US" dirty="0" smtClean="0"/>
            </a:br>
            <a:r>
              <a:rPr lang="en-US" dirty="0" smtClean="0"/>
              <a:t>5 points = a perfect </a:t>
            </a:r>
            <a:r>
              <a:rPr lang="en-US" dirty="0" err="1" smtClean="0"/>
              <a:t>EasyBib</a:t>
            </a:r>
            <a:r>
              <a:rPr lang="en-US" dirty="0" smtClean="0"/>
              <a:t> Editing Form.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next period, require students to correct  their citation.  When done, students read their source and begin the note-taking process.  It is helpful to have graphic organizers and other forms to help with this process.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have Premium </a:t>
            </a:r>
            <a:r>
              <a:rPr lang="en-US" dirty="0" err="1" smtClean="0"/>
              <a:t>EasyBib</a:t>
            </a:r>
            <a:r>
              <a:rPr lang="en-US" dirty="0" smtClean="0"/>
              <a:t> – there is an awesome note-taking and outlining option.  Other citation programs offer similar features.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al_r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305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global_read</vt:lpstr>
      <vt:lpstr>Holding Students Accountable</vt:lpstr>
      <vt:lpstr>PLEASE KEEP IN MIND…</vt:lpstr>
      <vt:lpstr>In a Perfect World…</vt:lpstr>
      <vt:lpstr>Reality Check</vt:lpstr>
      <vt:lpstr>Steps to Accountability*</vt:lpstr>
      <vt:lpstr>Steps to Accountability</vt:lpstr>
      <vt:lpstr>Steps to Accountability</vt:lpstr>
      <vt:lpstr> Steps to Accountability</vt:lpstr>
      <vt:lpstr>Steps to Accountability</vt:lpstr>
      <vt:lpstr>Steps to Accountability</vt:lpstr>
      <vt:lpstr>Steps to Accountability</vt:lpstr>
      <vt:lpstr>Sound Intimidating?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read design template</dc:title>
  <dc:creator>Owner</dc:creator>
  <cp:lastModifiedBy>Owner</cp:lastModifiedBy>
  <cp:revision>36</cp:revision>
  <dcterms:modified xsi:type="dcterms:W3CDTF">2012-07-09T19:49:47Z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